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3" r:id="rId3"/>
    <p:sldId id="257" r:id="rId4"/>
    <p:sldId id="258" r:id="rId5"/>
    <p:sldId id="261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4A30-D18C-4FC6-8711-2F30929E83DF}" type="datetimeFigureOut">
              <a:rPr lang="cs-CZ" smtClean="0"/>
              <a:t>16. 9. 2015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0DB83-41E1-4CC1-BF1D-DE11139878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4A30-D18C-4FC6-8711-2F30929E83DF}" type="datetimeFigureOut">
              <a:rPr lang="cs-CZ" smtClean="0"/>
              <a:t>16. 9. 2015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0DB83-41E1-4CC1-BF1D-DE11139878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4A30-D18C-4FC6-8711-2F30929E83DF}" type="datetimeFigureOut">
              <a:rPr lang="cs-CZ" smtClean="0"/>
              <a:t>16. 9. 2015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0DB83-41E1-4CC1-BF1D-DE11139878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4A30-D18C-4FC6-8711-2F30929E83DF}" type="datetimeFigureOut">
              <a:rPr lang="cs-CZ" smtClean="0"/>
              <a:t>16. 9. 2015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0DB83-41E1-4CC1-BF1D-DE11139878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4A30-D18C-4FC6-8711-2F30929E83DF}" type="datetimeFigureOut">
              <a:rPr lang="cs-CZ" smtClean="0"/>
              <a:t>16. 9. 2015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0DB83-41E1-4CC1-BF1D-DE11139878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4A30-D18C-4FC6-8711-2F30929E83DF}" type="datetimeFigureOut">
              <a:rPr lang="cs-CZ" smtClean="0"/>
              <a:t>16. 9. 2015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0DB83-41E1-4CC1-BF1D-DE11139878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4A30-D18C-4FC6-8711-2F30929E83DF}" type="datetimeFigureOut">
              <a:rPr lang="cs-CZ" smtClean="0"/>
              <a:t>16. 9. 2015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0DB83-41E1-4CC1-BF1D-DE11139878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4A30-D18C-4FC6-8711-2F30929E83DF}" type="datetimeFigureOut">
              <a:rPr lang="cs-CZ" smtClean="0"/>
              <a:t>16. 9. 2015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0DB83-41E1-4CC1-BF1D-DE11139878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4A30-D18C-4FC6-8711-2F30929E83DF}" type="datetimeFigureOut">
              <a:rPr lang="cs-CZ" smtClean="0"/>
              <a:t>16. 9. 2015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0DB83-41E1-4CC1-BF1D-DE11139878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4A30-D18C-4FC6-8711-2F30929E83DF}" type="datetimeFigureOut">
              <a:rPr lang="cs-CZ" smtClean="0"/>
              <a:t>16. 9. 2015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0DB83-41E1-4CC1-BF1D-DE11139878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4A30-D18C-4FC6-8711-2F30929E83DF}" type="datetimeFigureOut">
              <a:rPr lang="cs-CZ" smtClean="0"/>
              <a:t>16. 9. 2015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0DB83-41E1-4CC1-BF1D-DE1113987809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6194A30-D18C-4FC6-8711-2F30929E83DF}" type="datetimeFigureOut">
              <a:rPr lang="cs-CZ" smtClean="0"/>
              <a:t>16. 9. 2015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4D40DB83-41E1-4CC1-BF1D-DE1113987809}" type="slidenum">
              <a:rPr lang="cs-CZ" smtClean="0"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2492896"/>
            <a:ext cx="7117180" cy="1470025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cs-CZ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Vzdělávání knihovníků vesnických knihoven</a:t>
            </a:r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9442" y="4293096"/>
            <a:ext cx="7117180" cy="1656184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cs-CZ" sz="2800" b="1" dirty="0" smtClean="0"/>
              <a:t>Co venkovské knihovny umějí a mohou</a:t>
            </a:r>
          </a:p>
          <a:p>
            <a:pPr algn="ctr">
              <a:lnSpc>
                <a:spcPct val="80000"/>
              </a:lnSpc>
            </a:pPr>
            <a:r>
              <a:rPr lang="cs-CZ" sz="2800" b="1" dirty="0" smtClean="0"/>
              <a:t>Milín, 18.9.2015</a:t>
            </a:r>
          </a:p>
          <a:p>
            <a:pPr algn="ctr">
              <a:lnSpc>
                <a:spcPct val="80000"/>
              </a:lnSpc>
            </a:pPr>
            <a:r>
              <a:rPr lang="cs-CZ" sz="2400" b="1" dirty="0" smtClean="0"/>
              <a:t>Zlata Houšková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9885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Standard vzdělávání knihovníků</a:t>
            </a:r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Profesionální knihovníci 48 hodin ročně</a:t>
            </a:r>
          </a:p>
          <a:p>
            <a:r>
              <a:rPr lang="cs-CZ" sz="2800" b="1" dirty="0" smtClean="0"/>
              <a:t>Neprofesionální knihovníci 8 hodin ročně</a:t>
            </a:r>
          </a:p>
          <a:p>
            <a:r>
              <a:rPr lang="cs-CZ" sz="2800" b="1" dirty="0" smtClean="0"/>
              <a:t>Málo nebo moc?</a:t>
            </a:r>
          </a:p>
          <a:p>
            <a:r>
              <a:rPr lang="cs-CZ" sz="2800" b="1" dirty="0" smtClean="0"/>
              <a:t>Knihovna roku, kategorie základní knihovna – častá odpověď: „nesleduje se“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48195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125113" cy="11691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Koncepce celoživotního vzdělávání knihovníků</a:t>
            </a:r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/>
              <a:t>Povinná rekvalifikace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Povinná inovace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Nepovinná specializace</a:t>
            </a:r>
          </a:p>
          <a:p>
            <a:pPr>
              <a:lnSpc>
                <a:spcPct val="80000"/>
              </a:lnSpc>
            </a:pPr>
            <a:endParaRPr lang="cs-CZ" sz="2800" b="1" dirty="0"/>
          </a:p>
          <a:p>
            <a:pPr>
              <a:lnSpc>
                <a:spcPct val="80000"/>
              </a:lnSpc>
            </a:pPr>
            <a:r>
              <a:rPr lang="cs-CZ" sz="2800" b="1" dirty="0" smtClean="0"/>
              <a:t>Co na to knihovníci obecních knihoven?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80797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848872" cy="122413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Obecní knihovny – stávající vzdělávání</a:t>
            </a:r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/>
              <a:t>Vzdělávání pro všechny 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Vzdělávání specifické</a:t>
            </a:r>
          </a:p>
          <a:p>
            <a:pPr marL="722313" indent="-368300">
              <a:lnSpc>
                <a:spcPct val="80000"/>
              </a:lnSpc>
            </a:pPr>
            <a:r>
              <a:rPr lang="cs-CZ" sz="2800" b="1" dirty="0" smtClean="0"/>
              <a:t>Co venkovské knihovny umějí a mohou</a:t>
            </a:r>
          </a:p>
          <a:p>
            <a:pPr marL="722313" indent="-368300">
              <a:lnSpc>
                <a:spcPct val="80000"/>
              </a:lnSpc>
            </a:pPr>
            <a:r>
              <a:rPr lang="cs-CZ" sz="2800" b="1" dirty="0" smtClean="0"/>
              <a:t>Knihovnická dílna (dvouletý interval)</a:t>
            </a:r>
          </a:p>
          <a:p>
            <a:pPr marL="722313" indent="-368300">
              <a:lnSpc>
                <a:spcPct val="80000"/>
              </a:lnSpc>
            </a:pPr>
            <a:r>
              <a:rPr lang="cs-CZ" sz="2800" b="1" dirty="0" smtClean="0"/>
              <a:t>2x ročně porady v PK</a:t>
            </a:r>
          </a:p>
          <a:p>
            <a:pPr marL="722313" indent="-368300">
              <a:lnSpc>
                <a:spcPct val="80000"/>
              </a:lnSpc>
            </a:pPr>
            <a:r>
              <a:rPr lang="cs-CZ" sz="2800" b="1" dirty="0" smtClean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682440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 ještě?</a:t>
            </a:r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/>
              <a:t>Vzdělávání v krajských knihovnách?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Vzdělávání v </a:t>
            </a:r>
            <a:r>
              <a:rPr lang="cs-CZ" sz="2800" b="1" dirty="0" smtClean="0"/>
              <a:t>pověřených knihovnách?</a:t>
            </a:r>
            <a:endParaRPr lang="cs-CZ" sz="2800" b="1" dirty="0" smtClean="0"/>
          </a:p>
          <a:p>
            <a:pPr>
              <a:lnSpc>
                <a:spcPct val="80000"/>
              </a:lnSpc>
            </a:pPr>
            <a:r>
              <a:rPr lang="cs-CZ" sz="2800" b="1" dirty="0" smtClean="0"/>
              <a:t>Další ???</a:t>
            </a:r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0623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Obecní knihovny</a:t>
            </a:r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/>
              <a:t>Potřeby</a:t>
            </a:r>
            <a:endParaRPr lang="cs-CZ" sz="2800" b="1" dirty="0" smtClean="0"/>
          </a:p>
          <a:p>
            <a:pPr marL="722313" indent="-368300">
              <a:lnSpc>
                <a:spcPct val="80000"/>
              </a:lnSpc>
            </a:pPr>
            <a:r>
              <a:rPr lang="cs-CZ" sz="2800" b="1" dirty="0" smtClean="0"/>
              <a:t>Oblasti/Témata</a:t>
            </a:r>
          </a:p>
          <a:p>
            <a:pPr marL="722313" indent="-368300">
              <a:lnSpc>
                <a:spcPct val="80000"/>
              </a:lnSpc>
            </a:pPr>
            <a:r>
              <a:rPr lang="cs-CZ" sz="2800" b="1" dirty="0" smtClean="0"/>
              <a:t>Místo (kraj, okres, mikroregion…?)</a:t>
            </a:r>
          </a:p>
          <a:p>
            <a:pPr marL="722313" indent="-368300">
              <a:lnSpc>
                <a:spcPct val="80000"/>
              </a:lnSpc>
            </a:pPr>
            <a:r>
              <a:rPr lang="cs-CZ" sz="2800" b="1" dirty="0" smtClean="0"/>
              <a:t>Doba (dny, hodiny, intervaly)…</a:t>
            </a:r>
          </a:p>
          <a:p>
            <a:pPr marL="354013" indent="-354013">
              <a:lnSpc>
                <a:spcPct val="80000"/>
              </a:lnSpc>
            </a:pPr>
            <a:r>
              <a:rPr lang="cs-CZ" sz="2800" b="1" dirty="0" smtClean="0"/>
              <a:t>Problémy…?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018080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Obecní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Potřebují knihovníci obecních knihoven knihovnické vzdělání?</a:t>
            </a:r>
          </a:p>
          <a:p>
            <a:r>
              <a:rPr lang="cs-CZ" sz="2800" b="1" dirty="0" smtClean="0"/>
              <a:t>Náměty, tipy, stížnosti, pochvaly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090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Za spolupráci děkuje</a:t>
            </a:r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rPr>
              <a:t>SKIP</a:t>
            </a:r>
          </a:p>
          <a:p>
            <a:pPr marL="722313" indent="-368300"/>
            <a:r>
              <a:rPr lang="cs-CZ" sz="2800" b="1" dirty="0" smtClean="0"/>
              <a:t>Zlata Houšková</a:t>
            </a:r>
          </a:p>
          <a:p>
            <a:pPr marL="722313" indent="-368300"/>
            <a:r>
              <a:rPr lang="cs-CZ" sz="2800" b="1" dirty="0" smtClean="0"/>
              <a:t>773-461-554</a:t>
            </a:r>
          </a:p>
          <a:p>
            <a:pPr marL="722313" indent="-368300"/>
            <a:r>
              <a:rPr lang="cs-CZ" sz="2800" b="1" dirty="0"/>
              <a:t>z</a:t>
            </a:r>
            <a:r>
              <a:rPr lang="cs-CZ" sz="2800" b="1" dirty="0" smtClean="0"/>
              <a:t>lata.houskova@gmail.com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458703681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Vlastní 1">
      <a:majorFont>
        <a:latin typeface="Arial Black"/>
        <a:ea typeface=""/>
        <a:cs typeface=""/>
      </a:majorFont>
      <a:minorFont>
        <a:latin typeface="Arial Narrow"/>
        <a:ea typeface=""/>
        <a:cs typeface="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Podzim</Template>
  <TotalTime>172</TotalTime>
  <Words>152</Words>
  <Application>Microsoft Office PowerPoint</Application>
  <PresentationFormat>Předvádění na obrazovce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Autumn</vt:lpstr>
      <vt:lpstr>Vzdělávání knihovníků vesnických knihoven</vt:lpstr>
      <vt:lpstr>Standard vzdělávání knihovníků</vt:lpstr>
      <vt:lpstr>Koncepce celoživotního vzdělávání knihovníků</vt:lpstr>
      <vt:lpstr>Obecní knihovny – stávající vzdělávání</vt:lpstr>
      <vt:lpstr>A ještě?</vt:lpstr>
      <vt:lpstr>Obecní knihovny</vt:lpstr>
      <vt:lpstr>Obecní knihovny</vt:lpstr>
      <vt:lpstr>Za spolupráci děkuje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knihovníků vesnických knihoven</dc:title>
  <dc:creator>Zlata</dc:creator>
  <cp:lastModifiedBy>Zlata</cp:lastModifiedBy>
  <cp:revision>8</cp:revision>
  <dcterms:created xsi:type="dcterms:W3CDTF">2015-09-11T19:14:01Z</dcterms:created>
  <dcterms:modified xsi:type="dcterms:W3CDTF">2015-09-16T15:37:18Z</dcterms:modified>
</cp:coreProperties>
</file>